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719"/>
  </p:normalViewPr>
  <p:slideViewPr>
    <p:cSldViewPr snapToGrid="0" snapToObjects="1">
      <p:cViewPr varScale="1">
        <p:scale>
          <a:sx n="119" d="100"/>
          <a:sy n="119" d="100"/>
        </p:scale>
        <p:origin x="2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88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960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090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68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318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24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761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20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41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496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Thursday, February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43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Thursday, February 18,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539964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phere of mesh and nodes">
            <a:extLst>
              <a:ext uri="{FF2B5EF4-FFF2-40B4-BE49-F238E27FC236}">
                <a16:creationId xmlns:a16="http://schemas.microsoft.com/office/drawing/2014/main" id="{DCAC5001-A407-4293-9352-CB0F045629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500" b="125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54F04D94-5D02-443B-801E-0CAC1D4EBF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6400372"/>
            <a:ext cx="12192000" cy="456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01761-DA8C-E44D-B9D3-A51A9B5C76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1114" y="620486"/>
            <a:ext cx="5344886" cy="4062547"/>
          </a:xfrm>
        </p:spPr>
        <p:txBody>
          <a:bodyPr anchor="b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SPRINGBOARD GUIDED 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8606ED-7707-1E47-B3DD-BD609D34A9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114" y="4918166"/>
            <a:ext cx="4781006" cy="1136468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A. OZGUN UZER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FF3D9AA-2746-40BA-A174-3C45EA458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0BF160C-EC5F-45F5-9B8D-197AFA37B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00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71DCF-EEB5-AE44-9404-1FFFAAEF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33E83-C98A-7547-B738-55C0164FB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1. PROBLEM IDENTIFICATION</a:t>
            </a:r>
          </a:p>
          <a:p>
            <a:pPr marL="0" indent="0">
              <a:buNone/>
            </a:pPr>
            <a:r>
              <a:rPr lang="en-US" sz="3200" dirty="0"/>
              <a:t>2. RECOMMENDATION &amp; KEY FINDINGS</a:t>
            </a:r>
          </a:p>
          <a:p>
            <a:pPr marL="0" indent="0">
              <a:buNone/>
            </a:pPr>
            <a:r>
              <a:rPr lang="en-US" sz="3200" dirty="0"/>
              <a:t>3. MODELING RESULTS &amp; ANALYSIS</a:t>
            </a:r>
          </a:p>
          <a:p>
            <a:pPr marL="0" indent="0">
              <a:buNone/>
            </a:pPr>
            <a:r>
              <a:rPr lang="en-US" sz="3200" dirty="0"/>
              <a:t>4. CONCLUSION</a:t>
            </a:r>
          </a:p>
        </p:txBody>
      </p:sp>
    </p:spTree>
    <p:extLst>
      <p:ext uri="{BB962C8B-B14F-4D97-AF65-F5344CB8AC3E}">
        <p14:creationId xmlns:p14="http://schemas.microsoft.com/office/powerpoint/2010/main" val="2600951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A172B-0AEB-CB4A-9E9E-A9794F254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986" y="286601"/>
            <a:ext cx="8452254" cy="1852976"/>
          </a:xfrm>
        </p:spPr>
        <p:txBody>
          <a:bodyPr>
            <a:normAutofit/>
          </a:bodyPr>
          <a:lstStyle/>
          <a:p>
            <a:r>
              <a:rPr lang="en-US" dirty="0"/>
              <a:t>1.PROBLEM 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692BD-EE88-F84C-AE2E-F3980F900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476" y="2611737"/>
            <a:ext cx="7038938" cy="3322219"/>
          </a:xfrm>
        </p:spPr>
        <p:txBody>
          <a:bodyPr>
            <a:normAutofit/>
          </a:bodyPr>
          <a:lstStyle/>
          <a:p>
            <a:pPr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en-AU" sz="1800" dirty="0">
                <a:latin typeface="Arial"/>
                <a:ea typeface="Arial"/>
                <a:cs typeface="Arial"/>
                <a:sym typeface="Arial"/>
              </a:rPr>
              <a:t>The Resort has recently installed an additional chair lift. This adds $1,540,000 to our cost.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en-AU" sz="1800" dirty="0">
                <a:latin typeface="Arial"/>
                <a:ea typeface="Arial"/>
                <a:cs typeface="Arial"/>
                <a:sym typeface="Arial"/>
              </a:rPr>
              <a:t>The pricing strategy has been to charge a premium above the market average.</a:t>
            </a:r>
          </a:p>
          <a:p>
            <a:pPr marL="0" indent="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AU" sz="1800" dirty="0"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indent="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AU" sz="1800" u="sng" dirty="0">
                <a:latin typeface="Arial"/>
                <a:ea typeface="Arial"/>
                <a:cs typeface="Arial"/>
                <a:sym typeface="Arial"/>
              </a:rPr>
              <a:t>Our goal is to understand</a:t>
            </a:r>
            <a:r>
              <a:rPr lang="en-AU" sz="1800" dirty="0">
                <a:latin typeface="Arial"/>
                <a:ea typeface="Arial"/>
                <a:cs typeface="Arial"/>
                <a:sym typeface="Arial"/>
              </a:rPr>
              <a:t>;</a:t>
            </a:r>
          </a:p>
          <a:p>
            <a:pPr marL="914400" lvl="1" indent="-4572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AU" sz="1800" dirty="0">
                <a:latin typeface="Arial"/>
                <a:ea typeface="Arial"/>
                <a:cs typeface="Arial"/>
                <a:sym typeface="Arial"/>
              </a:rPr>
              <a:t>If we are capitalizing on our facilities as much as we could </a:t>
            </a:r>
          </a:p>
          <a:p>
            <a:pPr marL="914400" lvl="1" indent="-457200" algn="just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AU" sz="1800" dirty="0">
                <a:latin typeface="Arial"/>
                <a:ea typeface="Arial"/>
                <a:cs typeface="Arial"/>
                <a:sym typeface="Arial"/>
              </a:rPr>
              <a:t>How other scenarios might change/ effect the price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snow, sky, outdoor, skiing&#10;&#10;Description automatically generated">
            <a:extLst>
              <a:ext uri="{FF2B5EF4-FFF2-40B4-BE49-F238E27FC236}">
                <a16:creationId xmlns:a16="http://schemas.microsoft.com/office/drawing/2014/main" id="{58462214-9034-E949-BC72-1C5717776D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95" r="26974" b="-1"/>
          <a:stretch/>
        </p:blipFill>
        <p:spPr>
          <a:xfrm>
            <a:off x="7906871" y="-12515"/>
            <a:ext cx="4285129" cy="641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2356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0">
            <a:extLst>
              <a:ext uri="{FF2B5EF4-FFF2-40B4-BE49-F238E27FC236}">
                <a16:creationId xmlns:a16="http://schemas.microsoft.com/office/drawing/2014/main" id="{ABECBF6F-0423-4B0D-A4AF-7E2DFDC86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A172B-0AEB-CB4A-9E9E-A9794F254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968" y="919778"/>
            <a:ext cx="3900670" cy="1742740"/>
          </a:xfrm>
        </p:spPr>
        <p:txBody>
          <a:bodyPr anchor="t">
            <a:normAutofit/>
          </a:bodyPr>
          <a:lstStyle/>
          <a:p>
            <a:r>
              <a:rPr lang="en-US" sz="2300"/>
              <a:t>1. PROBLEM IDENTIFICATION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C8833E-674F-EA41-9440-2A8C6FC52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2445" y="2115246"/>
            <a:ext cx="4167193" cy="2950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 dirty="0"/>
              <a:t>To solve this problem;</a:t>
            </a:r>
          </a:p>
          <a:p>
            <a:pPr lvl="1"/>
            <a:r>
              <a:rPr lang="en-US" sz="1500" dirty="0"/>
              <a:t>We tried to understand the relationship between the given attributes and how they effect the hotel price</a:t>
            </a:r>
          </a:p>
          <a:p>
            <a:pPr lvl="1"/>
            <a:r>
              <a:rPr lang="en-US" sz="1500" dirty="0"/>
              <a:t>We used a dataset that has attributes and prices for each ski resort in US and took some data from Wikipedia to understand how each state population, area etc. effects the price. </a:t>
            </a:r>
          </a:p>
          <a:p>
            <a:pPr lvl="1"/>
            <a:endParaRPr lang="en-US" sz="1500" dirty="0"/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F548B8C2-B631-4148-B0C4-D9AFB2249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53" y="1028700"/>
            <a:ext cx="2548926" cy="4572065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24133391-0FB0-254B-A48A-250AAF168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2602" y="1028700"/>
            <a:ext cx="2679918" cy="2755700"/>
          </a:xfrm>
          <a:prstGeom prst="rect">
            <a:avLst/>
          </a:prstGeom>
        </p:spPr>
      </p:pic>
      <p:sp>
        <p:nvSpPr>
          <p:cNvPr id="28" name="Rectangle 22">
            <a:extLst>
              <a:ext uri="{FF2B5EF4-FFF2-40B4-BE49-F238E27FC236}">
                <a16:creationId xmlns:a16="http://schemas.microsoft.com/office/drawing/2014/main" id="{8FDF3ABB-A6A5-42CC-BC47-1824E91CB5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8741"/>
            <a:ext cx="12192000" cy="449256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287D1F39-5908-4C23-ACF2-90EA66111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8316"/>
            <a:ext cx="8153398" cy="449684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8000"/>
                </a:schemeClr>
              </a:gs>
              <a:gs pos="99000">
                <a:schemeClr val="accent2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84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3">
            <a:extLst>
              <a:ext uri="{FF2B5EF4-FFF2-40B4-BE49-F238E27FC236}">
                <a16:creationId xmlns:a16="http://schemas.microsoft.com/office/drawing/2014/main" id="{3BBD5505-E50C-4C8C-B29A-6E8BC4075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A172B-0AEB-CB4A-9E9E-A9794F254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1" y="785130"/>
            <a:ext cx="9448800" cy="68628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300"/>
              <a:t>2. RECOMMENDATION &amp; FINDINGS</a:t>
            </a:r>
            <a:br>
              <a:rPr lang="en-US" sz="2300"/>
            </a:br>
            <a:endParaRPr lang="en-US" sz="2300"/>
          </a:p>
        </p:txBody>
      </p:sp>
      <p:pic>
        <p:nvPicPr>
          <p:cNvPr id="6" name="Picture 5" descr="A picture containing chart&#10;&#10;Description automatically generated">
            <a:extLst>
              <a:ext uri="{FF2B5EF4-FFF2-40B4-BE49-F238E27FC236}">
                <a16:creationId xmlns:a16="http://schemas.microsoft.com/office/drawing/2014/main" id="{EA9AAB1B-5986-B645-BE0F-17415366F767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43"/>
          <a:stretch/>
        </p:blipFill>
        <p:spPr>
          <a:xfrm>
            <a:off x="1371600" y="1815548"/>
            <a:ext cx="2932189" cy="2444725"/>
          </a:xfrm>
          <a:prstGeom prst="rect">
            <a:avLst/>
          </a:prstGeom>
        </p:spPr>
      </p:pic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AD5A307B-6A89-484B-A008-FDCA4F4C1D1E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1" r="13396" b="5"/>
          <a:stretch/>
        </p:blipFill>
        <p:spPr>
          <a:xfrm>
            <a:off x="4629905" y="1815548"/>
            <a:ext cx="2932189" cy="2444725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AEA68D79-6C02-644F-AFEF-574A7CD01783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934" b="-3"/>
          <a:stretch/>
        </p:blipFill>
        <p:spPr>
          <a:xfrm>
            <a:off x="7888211" y="1815548"/>
            <a:ext cx="2932189" cy="244472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692BD-EE88-F84C-AE2E-F3980F900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1" y="4639294"/>
            <a:ext cx="9448800" cy="1255816"/>
          </a:xfrm>
        </p:spPr>
        <p:txBody>
          <a:bodyPr>
            <a:normAutofit/>
          </a:bodyPr>
          <a:lstStyle/>
          <a:p>
            <a:r>
              <a:rPr lang="en-US" sz="1400" dirty="0"/>
              <a:t>For the attributes that effects the price -as well as the price - Big Mountain is in the higher percentile</a:t>
            </a:r>
          </a:p>
          <a:p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  <a:p>
            <a:pPr marL="457200" lvl="1" indent="0">
              <a:buNone/>
            </a:pPr>
            <a:endParaRPr lang="en-US" sz="1400" dirty="0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658E942F-99B3-4B03-9483-257868F33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798"/>
            <a:ext cx="12191999" cy="457198"/>
          </a:xfrm>
          <a:prstGeom prst="rect">
            <a:avLst/>
          </a:prstGeom>
          <a:gradFill>
            <a:gsLst>
              <a:gs pos="36000">
                <a:schemeClr val="accent6">
                  <a:lumMod val="75000"/>
                </a:schemeClr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4C5F2208-8069-4052-9996-5399372CD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81454" y="6400798"/>
            <a:ext cx="8510542" cy="465570"/>
          </a:xfrm>
          <a:prstGeom prst="rect">
            <a:avLst/>
          </a:prstGeom>
          <a:gradFill>
            <a:gsLst>
              <a:gs pos="0">
                <a:schemeClr val="accent5">
                  <a:alpha val="57000"/>
                </a:schemeClr>
              </a:gs>
              <a:gs pos="100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118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A172B-0AEB-CB4A-9E9E-A9794F254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786" y="317063"/>
            <a:ext cx="10814094" cy="1234440"/>
          </a:xfrm>
        </p:spPr>
        <p:txBody>
          <a:bodyPr/>
          <a:lstStyle/>
          <a:p>
            <a:r>
              <a:rPr lang="en-US" dirty="0"/>
              <a:t>3. MODELING RESULTS &amp;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D6C9B2-6734-3247-8076-A6A9A2236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How good the mean is for predicting the ticket price?</a:t>
            </a:r>
          </a:p>
          <a:p>
            <a:pPr marL="457200" lvl="1" indent="0">
              <a:buNone/>
            </a:pPr>
            <a:r>
              <a:rPr lang="en-US" sz="1600" dirty="0"/>
              <a:t>MAE ~ 19</a:t>
            </a:r>
          </a:p>
          <a:p>
            <a:pPr marL="457200" lvl="1" indent="0">
              <a:buNone/>
            </a:pPr>
            <a:r>
              <a:rPr lang="en-US" sz="1600" dirty="0"/>
              <a:t>MSE ~ 614</a:t>
            </a:r>
            <a:endParaRPr lang="en-US" dirty="0"/>
          </a:p>
          <a:p>
            <a:r>
              <a:rPr lang="en-US" dirty="0"/>
              <a:t>Random Forest:</a:t>
            </a:r>
          </a:p>
          <a:p>
            <a:pPr marL="457200" lvl="1" indent="0">
              <a:buNone/>
            </a:pPr>
            <a:r>
              <a:rPr lang="en-US" sz="1600" dirty="0"/>
              <a:t>MAE ~ 9.5 with 1.6 std</a:t>
            </a:r>
          </a:p>
          <a:p>
            <a:r>
              <a:rPr lang="en-US" dirty="0"/>
              <a:t>Important attributes:</a:t>
            </a:r>
          </a:p>
          <a:p>
            <a:pPr marL="914400" lvl="2" indent="0">
              <a:buNone/>
            </a:pPr>
            <a:r>
              <a:rPr lang="en-US" dirty="0"/>
              <a:t>•  </a:t>
            </a:r>
            <a:r>
              <a:rPr lang="en-US" dirty="0" err="1"/>
              <a:t>vertical_drop</a:t>
            </a:r>
            <a:r>
              <a:rPr lang="en-US" dirty="0"/>
              <a:t>. </a:t>
            </a:r>
          </a:p>
          <a:p>
            <a:pPr marL="914400" lvl="2" indent="0">
              <a:buNone/>
            </a:pPr>
            <a:r>
              <a:rPr lang="en-US" dirty="0"/>
              <a:t>•  Snow </a:t>
            </a:r>
            <a:r>
              <a:rPr lang="en-US" dirty="0" err="1"/>
              <a:t>Making_ac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•  </a:t>
            </a:r>
            <a:r>
              <a:rPr lang="en-US" dirty="0" err="1"/>
              <a:t>total_chairs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•  </a:t>
            </a:r>
            <a:r>
              <a:rPr lang="en-US" dirty="0" err="1"/>
              <a:t>fastQuads</a:t>
            </a:r>
            <a:endParaRPr lang="en-US" dirty="0"/>
          </a:p>
          <a:p>
            <a:pPr marL="914400" lvl="2" indent="0">
              <a:buNone/>
            </a:pPr>
            <a:r>
              <a:rPr lang="en-US" dirty="0"/>
              <a:t>•  Runs</a:t>
            </a:r>
          </a:p>
          <a:p>
            <a:pPr marL="914400" lvl="2" indent="0">
              <a:buNone/>
            </a:pPr>
            <a:r>
              <a:rPr lang="en-US" dirty="0"/>
              <a:t>•  Longest </a:t>
            </a:r>
            <a:r>
              <a:rPr lang="en-US" dirty="0" err="1"/>
              <a:t>Run_mi</a:t>
            </a:r>
            <a:endParaRPr lang="en-US" dirty="0"/>
          </a:p>
          <a:p>
            <a:pPr lvl="2"/>
            <a:r>
              <a:rPr lang="en-US" dirty="0"/>
              <a:t>Trams</a:t>
            </a:r>
          </a:p>
          <a:p>
            <a:pPr lvl="2"/>
            <a:r>
              <a:rPr lang="en-US" dirty="0" err="1"/>
              <a:t>SkiableTerrain_ac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786507AB-BF18-9D4B-9B53-78BFFCE4E4F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49562"/>
            <a:ext cx="5005892" cy="309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037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E4AB72-1C42-427F-801C-32A12FD69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A172B-0AEB-CB4A-9E9E-A9794F254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14400"/>
            <a:ext cx="10863431" cy="1705383"/>
          </a:xfrm>
        </p:spPr>
        <p:txBody>
          <a:bodyPr anchor="t">
            <a:normAutofit/>
          </a:bodyPr>
          <a:lstStyle/>
          <a:p>
            <a:r>
              <a:rPr lang="en-US" dirty="0"/>
              <a:t>3. MODELING RESULTS &amp;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D6C9B2-6734-3247-8076-A6A9A2236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21224"/>
            <a:ext cx="5319057" cy="3803969"/>
          </a:xfrm>
        </p:spPr>
        <p:txBody>
          <a:bodyPr anchor="b">
            <a:normAutofit/>
          </a:bodyPr>
          <a:lstStyle/>
          <a:p>
            <a:pPr marL="457200" lvl="0" indent="-457200" algn="just">
              <a:buFont typeface="+mj-lt"/>
              <a:buAutoNum type="arabicPeriod"/>
            </a:pPr>
            <a:endParaRPr lang="en-US" sz="1600" dirty="0"/>
          </a:p>
          <a:p>
            <a:pPr marL="0" lvl="0" indent="0" algn="just">
              <a:buNone/>
            </a:pPr>
            <a:r>
              <a:rPr lang="en-US" sz="1600" u="sng" dirty="0"/>
              <a:t>Below are some scenarios we tried to understand:</a:t>
            </a:r>
          </a:p>
          <a:p>
            <a:pPr marL="457200" lvl="0" indent="-457200" algn="just">
              <a:buFont typeface="+mj-lt"/>
              <a:buAutoNum type="arabicPeriod"/>
            </a:pPr>
            <a:r>
              <a:rPr lang="en-US" sz="1600" dirty="0"/>
              <a:t>Close up to 10 of the least used runs  </a:t>
            </a:r>
          </a:p>
          <a:p>
            <a:pPr marL="0" lvl="0" indent="0" algn="just">
              <a:buNone/>
            </a:pPr>
            <a:r>
              <a:rPr lang="en-US" sz="1600" dirty="0"/>
              <a:t>Here we find that closing one run makes no difference where closing 2 and 3 reduces support for ticket price. If the resort closes 3 runs it can close 4 and 5 which will not create any revenue impact. </a:t>
            </a:r>
          </a:p>
          <a:p>
            <a:pPr algn="just"/>
            <a:endParaRPr lang="en-US" sz="1600" dirty="0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6808D1E-FD91-864F-9AA3-BE376E92C62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857" y="2619783"/>
            <a:ext cx="5636029" cy="281801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C257D2-6895-4677-996F-1A5FBB7F7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5" y="6400800"/>
            <a:ext cx="12191999" cy="457198"/>
          </a:xfrm>
          <a:prstGeom prst="rect">
            <a:avLst/>
          </a:prstGeom>
          <a:gradFill>
            <a:gsLst>
              <a:gs pos="0">
                <a:schemeClr val="accent5">
                  <a:alpha val="80000"/>
                </a:schemeClr>
              </a:gs>
              <a:gs pos="100000">
                <a:schemeClr val="accent6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28FF51-22A9-49F6-8C79-1FFC470CA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800"/>
            <a:ext cx="8153396" cy="457200"/>
          </a:xfrm>
          <a:prstGeom prst="rect">
            <a:avLst/>
          </a:prstGeom>
          <a:gradFill>
            <a:gsLst>
              <a:gs pos="0">
                <a:schemeClr val="accent6">
                  <a:alpha val="61000"/>
                </a:schemeClr>
              </a:gs>
              <a:gs pos="99000">
                <a:schemeClr val="accent2">
                  <a:alpha val="77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7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A172B-0AEB-CB4A-9E9E-A9794F254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786" y="317063"/>
            <a:ext cx="10814094" cy="1234440"/>
          </a:xfrm>
        </p:spPr>
        <p:txBody>
          <a:bodyPr/>
          <a:lstStyle/>
          <a:p>
            <a:r>
              <a:rPr lang="en-US" dirty="0"/>
              <a:t>3. MODELING RESULTS &amp;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D6C9B2-6734-3247-8076-A6A9A2236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lvl="0" indent="0">
              <a:buNone/>
            </a:pPr>
            <a:r>
              <a:rPr lang="en-US" dirty="0"/>
              <a:t>2. In this scenario, we are adding a run, increasing the vertical drop by 150 feet and installing an additional chair lift.</a:t>
            </a:r>
          </a:p>
          <a:p>
            <a:pPr lvl="2"/>
            <a:r>
              <a:rPr lang="en-US" dirty="0"/>
              <a:t>This scenario increases support for ticket price by $8.61 </a:t>
            </a:r>
          </a:p>
          <a:p>
            <a:pPr lvl="2"/>
            <a:r>
              <a:rPr lang="en-US" dirty="0"/>
              <a:t>Over the season  $15,065,471</a:t>
            </a:r>
          </a:p>
          <a:p>
            <a:pPr marL="0" lvl="0" indent="0">
              <a:buNone/>
            </a:pPr>
            <a:r>
              <a:rPr lang="en-US" dirty="0"/>
              <a:t>3. This scenario repeats previous but adds 2 acres of snow making ac.</a:t>
            </a:r>
          </a:p>
          <a:p>
            <a:pPr lvl="2"/>
            <a:r>
              <a:rPr lang="en-US" dirty="0"/>
              <a:t>Support for ticket price by $9.90.  </a:t>
            </a:r>
          </a:p>
          <a:p>
            <a:pPr lvl="2"/>
            <a:r>
              <a:rPr lang="en-US" dirty="0"/>
              <a:t>Over the season $17,322,717</a:t>
            </a:r>
          </a:p>
          <a:p>
            <a:pPr lvl="2"/>
            <a:endParaRPr lang="en-US" dirty="0"/>
          </a:p>
          <a:p>
            <a:pPr marL="0" lvl="0" indent="0">
              <a:buNone/>
            </a:pPr>
            <a:r>
              <a:rPr lang="en-US" dirty="0"/>
              <a:t>4. This scenario calls for increasing the longest run by 0.2 miles and adds 4 acres of snow making capability.</a:t>
            </a:r>
          </a:p>
          <a:p>
            <a:pPr marL="0" indent="0">
              <a:buNone/>
            </a:pPr>
            <a:r>
              <a:rPr lang="en-US" dirty="0"/>
              <a:t>    No difference for this scenario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601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0A172B-0AEB-CB4A-9E9E-A9794F254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5268036" cy="2140145"/>
          </a:xfrm>
        </p:spPr>
        <p:txBody>
          <a:bodyPr anchor="b">
            <a:normAutofit/>
          </a:bodyPr>
          <a:lstStyle/>
          <a:p>
            <a:r>
              <a:rPr lang="en-US" dirty="0"/>
              <a:t>4.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692BD-EE88-F84C-AE2E-F3980F9006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3054545"/>
            <a:ext cx="5268037" cy="2567508"/>
          </a:xfrm>
        </p:spPr>
        <p:txBody>
          <a:bodyPr anchor="t">
            <a:normAutofit/>
          </a:bodyPr>
          <a:lstStyle/>
          <a:p>
            <a:r>
              <a:rPr lang="en-US" sz="1600"/>
              <a:t>We calculate the price for Big mountain resort by using the random forest model and we see that the predicted price is $95 (actual is $81)  </a:t>
            </a:r>
            <a:r>
              <a:rPr lang="en-US" sz="1600" u="sng"/>
              <a:t>which means that there is room for increase</a:t>
            </a:r>
            <a:r>
              <a:rPr lang="en-US" sz="1600"/>
              <a:t>.</a:t>
            </a:r>
          </a:p>
          <a:p>
            <a:endParaRPr lang="en-US" sz="1600"/>
          </a:p>
        </p:txBody>
      </p:sp>
      <p:pic>
        <p:nvPicPr>
          <p:cNvPr id="5" name="Picture 4" descr="A yellow sign with black text&#10;&#10;Description automatically generated with low confidence">
            <a:extLst>
              <a:ext uri="{FF2B5EF4-FFF2-40B4-BE49-F238E27FC236}">
                <a16:creationId xmlns:a16="http://schemas.microsoft.com/office/drawing/2014/main" id="{24BD835A-709A-284E-AAA2-5B906F6F9E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88" r="21414" b="2"/>
          <a:stretch/>
        </p:blipFill>
        <p:spPr>
          <a:xfrm>
            <a:off x="7047513" y="975645"/>
            <a:ext cx="4443447" cy="4443447"/>
          </a:xfrm>
          <a:custGeom>
            <a:avLst/>
            <a:gdLst/>
            <a:ahLst/>
            <a:cxnLst/>
            <a:rect l="l" t="t" r="r" b="b"/>
            <a:pathLst>
              <a:path w="4694238" h="4694238">
                <a:moveTo>
                  <a:pt x="2347119" y="0"/>
                </a:moveTo>
                <a:cubicBezTo>
                  <a:pt x="3643397" y="0"/>
                  <a:pt x="4694238" y="1050841"/>
                  <a:pt x="4694238" y="2347119"/>
                </a:cubicBezTo>
                <a:cubicBezTo>
                  <a:pt x="4694238" y="3643397"/>
                  <a:pt x="3643397" y="4694238"/>
                  <a:pt x="2347119" y="4694238"/>
                </a:cubicBezTo>
                <a:cubicBezTo>
                  <a:pt x="1050841" y="4694238"/>
                  <a:pt x="0" y="3643397"/>
                  <a:pt x="0" y="2347119"/>
                </a:cubicBezTo>
                <a:cubicBezTo>
                  <a:pt x="0" y="1050841"/>
                  <a:pt x="1050841" y="0"/>
                  <a:pt x="2347119" y="0"/>
                </a:cubicBezTo>
                <a:close/>
              </a:path>
            </a:pathLst>
          </a:cu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70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34509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DarkSeedLeftStep">
      <a:dk1>
        <a:srgbClr val="000000"/>
      </a:dk1>
      <a:lt1>
        <a:srgbClr val="FFFFFF"/>
      </a:lt1>
      <a:dk2>
        <a:srgbClr val="1C2B32"/>
      </a:dk2>
      <a:lt2>
        <a:srgbClr val="E2E8E2"/>
      </a:lt2>
      <a:accent1>
        <a:srgbClr val="D838D6"/>
      </a:accent1>
      <a:accent2>
        <a:srgbClr val="8526C6"/>
      </a:accent2>
      <a:accent3>
        <a:srgbClr val="5538D8"/>
      </a:accent3>
      <a:accent4>
        <a:srgbClr val="264CC6"/>
      </a:accent4>
      <a:accent5>
        <a:srgbClr val="38A1D8"/>
      </a:accent5>
      <a:accent6>
        <a:srgbClr val="23B6AC"/>
      </a:accent6>
      <a:hlink>
        <a:srgbClr val="3F7DBF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451</Words>
  <Application>Microsoft Macintosh PowerPoint</Application>
  <PresentationFormat>Widescreen</PresentationFormat>
  <Paragraphs>56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Nova</vt:lpstr>
      <vt:lpstr>GradientRiseVTI</vt:lpstr>
      <vt:lpstr>SPRINGBOARD GUIDED CAPSTONE</vt:lpstr>
      <vt:lpstr>INDEX</vt:lpstr>
      <vt:lpstr>1.PROBLEM IDENTIFICATION</vt:lpstr>
      <vt:lpstr>1. PROBLEM IDENTIFICATION</vt:lpstr>
      <vt:lpstr>2. RECOMMENDATION &amp; FINDINGS </vt:lpstr>
      <vt:lpstr>3. MODELING RESULTS &amp; ANALYSIS</vt:lpstr>
      <vt:lpstr>3. MODELING RESULTS &amp; ANALYSIS</vt:lpstr>
      <vt:lpstr>3. MODELING RESULTS &amp; ANALYSIS</vt:lpstr>
      <vt:lpstr>4.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SPRINGBOARD GUIDED CAPSTONE</dc:title>
  <dc:creator>Uzer,A. Ozgun</dc:creator>
  <cp:lastModifiedBy>Uzer,A. Ozgun</cp:lastModifiedBy>
  <cp:revision>4</cp:revision>
  <dcterms:created xsi:type="dcterms:W3CDTF">2021-02-18T15:12:15Z</dcterms:created>
  <dcterms:modified xsi:type="dcterms:W3CDTF">2021-02-18T15:24:05Z</dcterms:modified>
</cp:coreProperties>
</file>